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4" r:id="rId5"/>
    <p:sldId id="265" r:id="rId6"/>
    <p:sldId id="266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D5D"/>
    <a:srgbClr val="CC5050"/>
    <a:srgbClr val="C94343"/>
    <a:srgbClr val="EF4040"/>
    <a:srgbClr val="6BA96E"/>
    <a:srgbClr val="87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433"/>
  </p:normalViewPr>
  <p:slideViewPr>
    <p:cSldViewPr snapToGrid="0" snapToObjects="1">
      <p:cViewPr>
        <p:scale>
          <a:sx n="75" d="100"/>
          <a:sy n="75" d="100"/>
        </p:scale>
        <p:origin x="-294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E6580-FEB4-3B4F-B00C-636A0EC3682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C6721-3C49-2F4E-9036-CBBA9CA15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9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6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E624-0BE4-F442-A517-0536CB2DF5A2}" type="datetimeFigureOut">
              <a:rPr lang="en-US" smtClean="0"/>
              <a:t>6/22/2018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6994" y="921525"/>
            <a:ext cx="675860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4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МЕТОДИЧЕСКО УПРАЖНЕНИЕ. ЕФЕКТ НА ДВУСТРАННОТО СЧЕТОВОДНО ЗАПИСВАНЕ</a:t>
            </a:r>
            <a:endParaRPr lang="bg-BG" sz="4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ЛЕКЦИЯ</a:t>
            </a:r>
            <a:r>
              <a:rPr lang="sk-SK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 I 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22600" y="2150791"/>
            <a:ext cx="83372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BA96E"/>
              </a:buClr>
            </a:pPr>
            <a:r>
              <a:rPr lang="bg-BG" sz="24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Всяка стопанска операция се записва най-малко в две счетоводни сметки, връзката(кореспонденцията) между които се нарича </a:t>
            </a:r>
            <a:r>
              <a:rPr lang="bg-BG" sz="2400" b="1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счетоводна статия</a:t>
            </a:r>
          </a:p>
          <a:p>
            <a:pPr>
              <a:buClr>
                <a:srgbClr val="6BA96E"/>
              </a:buClr>
            </a:pPr>
            <a:endParaRPr lang="bg-BG" sz="2400" b="1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>
              <a:buClr>
                <a:srgbClr val="6BA96E"/>
              </a:buClr>
            </a:pPr>
            <a:r>
              <a:rPr lang="bg-BG" sz="2400" b="1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Проста счетоводна статия </a:t>
            </a:r>
            <a:r>
              <a:rPr lang="bg-BG" sz="24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– включва един дебитен и един кредитен оборот.</a:t>
            </a:r>
          </a:p>
          <a:p>
            <a:pPr>
              <a:buClr>
                <a:srgbClr val="6BA96E"/>
              </a:buClr>
            </a:pPr>
            <a:endParaRPr lang="bg-BG" sz="2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pPr>
              <a:buClr>
                <a:srgbClr val="6BA96E"/>
              </a:buClr>
            </a:pPr>
            <a:r>
              <a:rPr lang="bg-BG" sz="2400" b="1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Сложна счетоводна статия</a:t>
            </a:r>
            <a:r>
              <a:rPr lang="bg-BG" sz="24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 – включва един дебитен и няколко кредитни оборота или няколко дебитни и един кредитен оборот.</a:t>
            </a:r>
            <a:endParaRPr lang="bg-BG" sz="2400" b="1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2600" y="61795"/>
            <a:ext cx="85465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ОСНОВЕН ПРИНЦИП НА ДВУСТРАННОТО СЧЕТОВОДСТВО</a:t>
            </a: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7800" y="3492500"/>
            <a:ext cx="728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0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87613" y="541533"/>
            <a:ext cx="8546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ПАРАМЕТРИ НА СЧЕТОВОДНАТА СМЕТКА</a:t>
            </a: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0" y="2623826"/>
            <a:ext cx="6451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Салдо – начално/крайно; дебитно/кредитно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Обороти – дебитни/кредитни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400" b="1" dirty="0" smtClean="0">
                <a:solidFill>
                  <a:srgbClr val="303D5D"/>
                </a:solidFill>
              </a:rPr>
              <a:t>Сборове – дебитни/кредитни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g-BG" sz="2400" b="1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" y="2280651"/>
            <a:ext cx="8161866" cy="2794000"/>
          </a:xfrm>
          <a:prstGeom prst="rect">
            <a:avLst/>
          </a:prstGeom>
          <a:solidFill>
            <a:srgbClr val="303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13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022600" y="607895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ДВОИЧНА ТАБЛИЦА НА ОБОРОТИТЕ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9699" y="2392684"/>
            <a:ext cx="8022167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300" dirty="0" smtClean="0">
                <a:solidFill>
                  <a:schemeClr val="bg1"/>
                </a:solidFill>
              </a:rPr>
              <a:t>Определя вида на оборота в зависимост от изменението на актива или пасива.</a:t>
            </a:r>
          </a:p>
          <a:p>
            <a:endParaRPr lang="bg-BG" sz="2300" dirty="0">
              <a:solidFill>
                <a:schemeClr val="bg1"/>
              </a:solidFill>
            </a:endParaRPr>
          </a:p>
          <a:p>
            <a:r>
              <a:rPr lang="bg-BG" sz="2300" dirty="0" smtClean="0">
                <a:solidFill>
                  <a:schemeClr val="bg1"/>
                </a:solidFill>
              </a:rPr>
              <a:t>АКТИВ расте </a:t>
            </a:r>
            <a:r>
              <a:rPr lang="bg-BG" sz="2300" b="1" dirty="0" smtClean="0">
                <a:solidFill>
                  <a:schemeClr val="bg1"/>
                </a:solidFill>
              </a:rPr>
              <a:t>(А+)  </a:t>
            </a:r>
            <a:r>
              <a:rPr lang="bg-BG" sz="2300" dirty="0" smtClean="0">
                <a:solidFill>
                  <a:schemeClr val="bg1"/>
                </a:solidFill>
              </a:rPr>
              <a:t>- дебитен оборот</a:t>
            </a:r>
          </a:p>
          <a:p>
            <a:r>
              <a:rPr lang="bg-BG" sz="2300" dirty="0" smtClean="0">
                <a:solidFill>
                  <a:schemeClr val="bg1"/>
                </a:solidFill>
              </a:rPr>
              <a:t>АКТИВ намалява </a:t>
            </a:r>
            <a:r>
              <a:rPr lang="bg-BG" sz="2300" b="1" dirty="0" smtClean="0">
                <a:solidFill>
                  <a:schemeClr val="bg1"/>
                </a:solidFill>
              </a:rPr>
              <a:t>(А-) </a:t>
            </a:r>
            <a:r>
              <a:rPr lang="bg-BG" sz="2300" dirty="0" smtClean="0">
                <a:solidFill>
                  <a:schemeClr val="bg1"/>
                </a:solidFill>
              </a:rPr>
              <a:t>– кредитен оборот</a:t>
            </a:r>
          </a:p>
          <a:p>
            <a:r>
              <a:rPr lang="bg-BG" sz="2300" dirty="0" smtClean="0">
                <a:solidFill>
                  <a:schemeClr val="bg1"/>
                </a:solidFill>
              </a:rPr>
              <a:t>ПАСИВ расте </a:t>
            </a:r>
            <a:r>
              <a:rPr lang="bg-BG" sz="2300" b="1" dirty="0" smtClean="0">
                <a:solidFill>
                  <a:schemeClr val="bg1"/>
                </a:solidFill>
              </a:rPr>
              <a:t>(П+) </a:t>
            </a:r>
            <a:r>
              <a:rPr lang="bg-BG" sz="2300" dirty="0" smtClean="0">
                <a:solidFill>
                  <a:schemeClr val="bg1"/>
                </a:solidFill>
              </a:rPr>
              <a:t>– кредитен оборот</a:t>
            </a:r>
          </a:p>
          <a:p>
            <a:r>
              <a:rPr lang="bg-BG" sz="2300" dirty="0" smtClean="0">
                <a:solidFill>
                  <a:schemeClr val="bg1"/>
                </a:solidFill>
              </a:rPr>
              <a:t>ПАСИВ намалява </a:t>
            </a:r>
            <a:r>
              <a:rPr lang="bg-BG" sz="2300" b="1" dirty="0" smtClean="0">
                <a:solidFill>
                  <a:schemeClr val="bg1"/>
                </a:solidFill>
              </a:rPr>
              <a:t>(П-) </a:t>
            </a:r>
            <a:r>
              <a:rPr lang="bg-BG" sz="2300" dirty="0" smtClean="0">
                <a:solidFill>
                  <a:schemeClr val="bg1"/>
                </a:solidFill>
              </a:rPr>
              <a:t>– дебитен оборот</a:t>
            </a:r>
            <a:endParaRPr lang="bg-BG" sz="2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9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303D5D"/>
                </a:solidFill>
              </a:rPr>
              <a:t>РАЗРЕШЕНИ КОМБИНАЦИИ МЕЖДУ АКТИВИТЕ И ПАСИВИТЕ. ВИДОВЕ СЧЕТОВОДНИ СТАТИИ СПОРЕД ДВОИЧНАТА ТАБЛИЦА НА ОБОРОТИТЕ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0" y="1825625"/>
            <a:ext cx="10922000" cy="4351338"/>
          </a:xfrm>
        </p:spPr>
        <p:txBody>
          <a:bodyPr/>
          <a:lstStyle/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расте / АКТИВ намалява - статична (трансформационна) статия 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ПАСИВ расте / ПАСИВ намалява </a:t>
            </a:r>
            <a:r>
              <a:rPr lang="bg-BG" dirty="0">
                <a:solidFill>
                  <a:srgbClr val="303D5D"/>
                </a:solidFill>
              </a:rPr>
              <a:t>-</a:t>
            </a:r>
            <a:r>
              <a:rPr lang="bg-BG" dirty="0" smtClean="0">
                <a:solidFill>
                  <a:srgbClr val="303D5D"/>
                </a:solidFill>
              </a:rPr>
              <a:t> </a:t>
            </a:r>
            <a:r>
              <a:rPr lang="bg-BG" dirty="0">
                <a:solidFill>
                  <a:srgbClr val="303D5D"/>
                </a:solidFill>
              </a:rPr>
              <a:t>статична (трансформационна) </a:t>
            </a:r>
            <a:r>
              <a:rPr lang="bg-BG" dirty="0" smtClean="0">
                <a:solidFill>
                  <a:srgbClr val="303D5D"/>
                </a:solidFill>
              </a:rPr>
              <a:t>статия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расте / ПАСИВ расте – динамична статия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намалява / ПАСИВ намалява – динамична статия </a:t>
            </a: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72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303D5D"/>
                </a:solidFill>
              </a:rPr>
              <a:t>ЗАБРАНЕНИ КОМБИНАЦИИ МЕЖДУ АКТИВИТЕ И ПАСИВИТЕ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расте / АКТИВ расте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намалява / АКТИВ намалява</a:t>
            </a:r>
          </a:p>
          <a:p>
            <a:pPr marL="0" indent="0">
              <a:buNone/>
            </a:pPr>
            <a:endParaRPr lang="bg-BG" dirty="0" smtClean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ПАСИВ </a:t>
            </a:r>
            <a:r>
              <a:rPr lang="bg-BG" dirty="0">
                <a:solidFill>
                  <a:srgbClr val="303D5D"/>
                </a:solidFill>
              </a:rPr>
              <a:t>расте / </a:t>
            </a:r>
            <a:r>
              <a:rPr lang="bg-BG" dirty="0" smtClean="0">
                <a:solidFill>
                  <a:srgbClr val="303D5D"/>
                </a:solidFill>
              </a:rPr>
              <a:t>ПАСИВ расте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>
                <a:solidFill>
                  <a:srgbClr val="303D5D"/>
                </a:solidFill>
              </a:rPr>
              <a:t>ПАСИВ </a:t>
            </a:r>
            <a:r>
              <a:rPr lang="bg-BG" dirty="0" smtClean="0">
                <a:solidFill>
                  <a:srgbClr val="303D5D"/>
                </a:solidFill>
              </a:rPr>
              <a:t>намалява </a:t>
            </a:r>
            <a:r>
              <a:rPr lang="bg-BG" dirty="0">
                <a:solidFill>
                  <a:srgbClr val="303D5D"/>
                </a:solidFill>
              </a:rPr>
              <a:t>/ ПАСИВ </a:t>
            </a:r>
            <a:r>
              <a:rPr lang="bg-BG" dirty="0" smtClean="0">
                <a:solidFill>
                  <a:srgbClr val="303D5D"/>
                </a:solidFill>
              </a:rPr>
              <a:t>намалява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расте / ПАСИВ намалява</a:t>
            </a:r>
          </a:p>
          <a:p>
            <a:pPr marL="0" indent="0">
              <a:buNone/>
            </a:pP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r>
              <a:rPr lang="bg-BG" dirty="0" smtClean="0">
                <a:solidFill>
                  <a:srgbClr val="303D5D"/>
                </a:solidFill>
              </a:rPr>
              <a:t>АКТИВ намалява / ПАСИВ расте</a:t>
            </a:r>
            <a:endParaRPr lang="bg-BG" dirty="0">
              <a:solidFill>
                <a:srgbClr val="303D5D"/>
              </a:solidFill>
            </a:endParaRP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8101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               </a:t>
            </a:r>
            <a:r>
              <a:rPr lang="bg-BG" b="1" dirty="0" smtClean="0">
                <a:solidFill>
                  <a:srgbClr val="303D5D"/>
                </a:solidFill>
              </a:rPr>
              <a:t>ПРАКТИЧЕСКО УПРАЖНЕНИЕ</a:t>
            </a:r>
            <a:endParaRPr lang="bg-BG" b="1" dirty="0">
              <a:solidFill>
                <a:srgbClr val="303D5D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49525"/>
            <a:ext cx="10515600" cy="3495675"/>
          </a:xfrm>
        </p:spPr>
        <p:txBody>
          <a:bodyPr/>
          <a:lstStyle/>
          <a:p>
            <a:pPr marL="0" indent="0">
              <a:buNone/>
            </a:pPr>
            <a:r>
              <a:rPr lang="bg-BG" b="1" dirty="0" smtClean="0">
                <a:solidFill>
                  <a:srgbClr val="303D5D"/>
                </a:solidFill>
              </a:rPr>
              <a:t>Да се съставят счетоводни статии по първични счетоводни документи. </a:t>
            </a:r>
          </a:p>
          <a:p>
            <a:pPr marL="0" indent="0">
              <a:buNone/>
            </a:pPr>
            <a:r>
              <a:rPr lang="bg-BG" b="1" dirty="0" smtClean="0">
                <a:solidFill>
                  <a:srgbClr val="303D5D"/>
                </a:solidFill>
              </a:rPr>
              <a:t>Да се приложи двоичната таблица на оборотите.</a:t>
            </a:r>
          </a:p>
          <a:p>
            <a:pPr marL="0" indent="0">
              <a:buNone/>
            </a:pPr>
            <a:r>
              <a:rPr lang="bg-BG" b="1" dirty="0" smtClean="0">
                <a:solidFill>
                  <a:srgbClr val="303D5D"/>
                </a:solidFill>
              </a:rPr>
              <a:t>Да се анализира отражението на всяка счетоводна статия върху баланса и останалите елементи на ГФО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00"/>
            <a:ext cx="1218723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28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899" y="-1535351"/>
            <a:ext cx="9194801" cy="11098451"/>
          </a:xfrm>
        </p:spPr>
      </p:pic>
    </p:spTree>
    <p:extLst>
      <p:ext uri="{BB962C8B-B14F-4D97-AF65-F5344CB8AC3E}">
        <p14:creationId xmlns:p14="http://schemas.microsoft.com/office/powerpoint/2010/main" val="424445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-435132"/>
            <a:ext cx="7823200" cy="9604531"/>
          </a:xfrm>
        </p:spPr>
      </p:pic>
    </p:spTree>
    <p:extLst>
      <p:ext uri="{BB962C8B-B14F-4D97-AF65-F5344CB8AC3E}">
        <p14:creationId xmlns:p14="http://schemas.microsoft.com/office/powerpoint/2010/main" val="316374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976313"/>
            <a:ext cx="9105900" cy="11754779"/>
          </a:xfrm>
        </p:spPr>
      </p:pic>
    </p:spTree>
    <p:extLst>
      <p:ext uri="{BB962C8B-B14F-4D97-AF65-F5344CB8AC3E}">
        <p14:creationId xmlns:p14="http://schemas.microsoft.com/office/powerpoint/2010/main" val="107381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334" y="-165100"/>
            <a:ext cx="8135166" cy="11188248"/>
          </a:xfrm>
        </p:spPr>
      </p:pic>
    </p:spTree>
    <p:extLst>
      <p:ext uri="{BB962C8B-B14F-4D97-AF65-F5344CB8AC3E}">
        <p14:creationId xmlns:p14="http://schemas.microsoft.com/office/powerpoint/2010/main" val="3258024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200" y="-277813"/>
            <a:ext cx="7277100" cy="10008155"/>
          </a:xfrm>
        </p:spPr>
      </p:pic>
    </p:spTree>
    <p:extLst>
      <p:ext uri="{BB962C8B-B14F-4D97-AF65-F5344CB8AC3E}">
        <p14:creationId xmlns:p14="http://schemas.microsoft.com/office/powerpoint/2010/main" val="239454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0" y="-2513614"/>
            <a:ext cx="8343900" cy="11475319"/>
          </a:xfrm>
        </p:spPr>
      </p:pic>
    </p:spTree>
    <p:extLst>
      <p:ext uri="{BB962C8B-B14F-4D97-AF65-F5344CB8AC3E}">
        <p14:creationId xmlns:p14="http://schemas.microsoft.com/office/powerpoint/2010/main" val="421718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00" y="-277935"/>
            <a:ext cx="7086600" cy="9746162"/>
          </a:xfrm>
        </p:spPr>
      </p:pic>
    </p:spTree>
    <p:extLst>
      <p:ext uri="{BB962C8B-B14F-4D97-AF65-F5344CB8AC3E}">
        <p14:creationId xmlns:p14="http://schemas.microsoft.com/office/powerpoint/2010/main" val="286183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-609794"/>
            <a:ext cx="7391400" cy="10165351"/>
          </a:xfrm>
        </p:spPr>
      </p:pic>
    </p:spTree>
    <p:extLst>
      <p:ext uri="{BB962C8B-B14F-4D97-AF65-F5344CB8AC3E}">
        <p14:creationId xmlns:p14="http://schemas.microsoft.com/office/powerpoint/2010/main" val="48194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70600" cy="688169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23698"/>
            <a:ext cx="5943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74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2044001"/>
            <a:ext cx="67586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БЛАГОДАРЯ</a:t>
            </a:r>
          </a:p>
          <a:p>
            <a:pPr algn="ctr"/>
            <a:r>
              <a:rPr lang="bg-BG" sz="36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ЗА ВНИМАНИЕТО!</a:t>
            </a:r>
          </a:p>
          <a:p>
            <a:pPr algn="ctr"/>
            <a:endParaRPr lang="bg-BG" sz="4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270</Words>
  <Application>Microsoft Office PowerPoint</Application>
  <PresentationFormat>Custom</PresentationFormat>
  <Paragraphs>52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РАЗРЕШЕНИ КОМБИНАЦИИ МЕЖДУ АКТИВИТЕ И ПАСИВИТЕ. ВИДОВЕ СЧЕТОВОДНИ СТАТИИ СПОРЕД ДВОИЧНАТА ТАБЛИЦА НА ОБОРОТИТЕ</vt:lpstr>
      <vt:lpstr>ЗАБРАНЕНИ КОМБИНАЦИИ МЕЖДУ АКТИВИТЕ И ПАСИВИТЕ</vt:lpstr>
      <vt:lpstr>                   ПРАКТИЧЕСКО УПРАЖНЕНИЕ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Work</cp:lastModifiedBy>
  <cp:revision>43</cp:revision>
  <dcterms:created xsi:type="dcterms:W3CDTF">2017-09-27T09:06:25Z</dcterms:created>
  <dcterms:modified xsi:type="dcterms:W3CDTF">2018-06-22T09:20:09Z</dcterms:modified>
</cp:coreProperties>
</file>